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97" r:id="rId5"/>
    <p:sldId id="258" r:id="rId6"/>
    <p:sldId id="259" r:id="rId8"/>
    <p:sldId id="260" r:id="rId9"/>
    <p:sldId id="269" r:id="rId10"/>
    <p:sldId id="289" r:id="rId11"/>
    <p:sldId id="290" r:id="rId12"/>
    <p:sldId id="292" r:id="rId13"/>
    <p:sldId id="319" r:id="rId14"/>
    <p:sldId id="293" r:id="rId15"/>
    <p:sldId id="294" r:id="rId16"/>
    <p:sldId id="295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24" autoAdjust="0"/>
  </p:normalViewPr>
  <p:slideViewPr>
    <p:cSldViewPr showGuides="1"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400943690817"/>
          <c:y val="0.0724274766101246"/>
          <c:w val="0.845607918216334"/>
          <c:h val="0.851326143467581"/>
        </c:manualLayout>
      </c:layout>
      <c:barChart>
        <c:barDir val="col"/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elete val="1"/>
          </c:dLbls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invertIfNegative val="0"/>
          <c:dLbls>
            <c:delete val="1"/>
          </c:dLbls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invertIfNegative val="0"/>
          <c:dLbls>
            <c:delete val="1"/>
          </c:dLbls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68640"/>
        <c:axId val="118469200"/>
      </c:barChart>
      <c:catAx>
        <c:axId val="1184686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18469200"/>
        <c:crosses val="autoZero"/>
        <c:auto val="1"/>
        <c:lblAlgn val="ctr"/>
        <c:lblOffset val="100"/>
        <c:noMultiLvlLbl val="0"/>
      </c:catAx>
      <c:valAx>
        <c:axId val="1184692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1846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elete val="1"/>
          </c:dLbls>
          <c:cat>
            <c:strRef>
              <c:f>Sayfa1!$A$2:$A$5</c:f>
              <c:strCache>
                <c:ptCount val="4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  <c:pt idx="3">
                  <c:v>4.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07985564304462"/>
          <c:y val="0.0554593175853018"/>
          <c:w val="0.70851990376203"/>
          <c:h val="0.832619568387285"/>
        </c:manualLayout>
      </c:layout>
      <c:barChart>
        <c:barDir val="col"/>
        <c:grouping val="standar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Ocak</c:v>
                </c:pt>
              </c:strCache>
            </c:strRef>
          </c:tx>
          <c:invertIfNegative val="0"/>
          <c:dLbls>
            <c:delete val="1"/>
          </c:dLbls>
          <c:cat>
            <c:numRef>
              <c:f>Sayfa1!$B$1:$M$1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Sayfa1!$B$2:$M$2</c:f>
              <c:numCache>
                <c:formatCode>General</c:formatCode>
                <c:ptCount val="12"/>
                <c:pt idx="0">
                  <c:v>23</c:v>
                </c:pt>
                <c:pt idx="1">
                  <c:v>25</c:v>
                </c:pt>
                <c:pt idx="2">
                  <c:v>27</c:v>
                </c:pt>
                <c:pt idx="3">
                  <c:v>29</c:v>
                </c:pt>
                <c:pt idx="4">
                  <c:v>36</c:v>
                </c:pt>
                <c:pt idx="5">
                  <c:v>13</c:v>
                </c:pt>
                <c:pt idx="6">
                  <c:v>25</c:v>
                </c:pt>
                <c:pt idx="7">
                  <c:v>23</c:v>
                </c:pt>
                <c:pt idx="8">
                  <c:v>23</c:v>
                </c:pt>
                <c:pt idx="9">
                  <c:v>23</c:v>
                </c:pt>
                <c:pt idx="10">
                  <c:v>14</c:v>
                </c:pt>
                <c:pt idx="11">
                  <c:v>16</c:v>
                </c:pt>
              </c:numCache>
            </c:numRef>
          </c:val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Şubat</c:v>
                </c:pt>
              </c:strCache>
            </c:strRef>
          </c:tx>
          <c:invertIfNegative val="0"/>
          <c:dLbls>
            <c:delete val="1"/>
          </c:dLbls>
          <c:cat>
            <c:numRef>
              <c:f>Sayfa1!$B$1:$M$1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Sayfa1!$B$3:$M$3</c:f>
              <c:numCache>
                <c:formatCode>General</c:formatCode>
                <c:ptCount val="12"/>
                <c:pt idx="0">
                  <c:v>21</c:v>
                </c:pt>
                <c:pt idx="1">
                  <c:v>11</c:v>
                </c:pt>
                <c:pt idx="2">
                  <c:v>10</c:v>
                </c:pt>
                <c:pt idx="3">
                  <c:v>25</c:v>
                </c:pt>
                <c:pt idx="4">
                  <c:v>36</c:v>
                </c:pt>
                <c:pt idx="5">
                  <c:v>23</c:v>
                </c:pt>
                <c:pt idx="6">
                  <c:v>28</c:v>
                </c:pt>
                <c:pt idx="7">
                  <c:v>26</c:v>
                </c:pt>
                <c:pt idx="8">
                  <c:v>26</c:v>
                </c:pt>
                <c:pt idx="9">
                  <c:v>28</c:v>
                </c:pt>
                <c:pt idx="10">
                  <c:v>23</c:v>
                </c:pt>
                <c:pt idx="1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767104"/>
        <c:axId val="171826912"/>
      </c:barChart>
      <c:catAx>
        <c:axId val="16776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71826912"/>
        <c:crosses val="autoZero"/>
        <c:auto val="1"/>
        <c:lblAlgn val="ctr"/>
        <c:lblOffset val="100"/>
        <c:noMultiLvlLbl val="0"/>
      </c:catAx>
      <c:valAx>
        <c:axId val="171826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6776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tx2">
        <a:lumMod val="60000"/>
        <a:lumOff val="40000"/>
      </a:schemeClr>
    </a:solidFill>
  </c:spPr>
  <c:txPr>
    <a:bodyPr/>
    <a:lstStyle/>
    <a:p>
      <a:pPr>
        <a:defRPr lang="en-US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218CF-C32E-4BE7-A367-875C1D0D4CCD}" type="datetimeFigureOut">
              <a:rPr lang="tr-TR" smtClean="0"/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C6BFB-FA23-4433-9941-F636A0AABDF7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6BFB-FA23-4433-9941-F636A0AABDF7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C6BFB-FA23-4433-9941-F636A0AABDF7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 hasCustomPrompt="1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 hasCustomPrompt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2A9298-B5B3-4890-AF82-780F274D09A0}" type="slidenum">
              <a:rPr lang="tr-TR" smtClean="0"/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269D2034-9FF8-476C-AB2A-4A3F464C6586}" type="datetimeFigureOut">
              <a:rPr lang="tr-TR" smtClean="0"/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2A9298-B5B3-4890-AF82-780F274D09A0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6912768" cy="4589702"/>
          </a:xfrm>
        </p:spPr>
        <p:txBody>
          <a:bodyPr>
            <a:normAutofit/>
          </a:bodyPr>
          <a:lstStyle/>
          <a:p>
            <a:r>
              <a:rPr lang="tr-TR" dirty="0" smtClean="0"/>
              <a:t> 	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0" y="0"/>
            <a:ext cx="9144000" cy="5323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4400" b="1" dirty="0" smtClean="0"/>
          </a:p>
          <a:p>
            <a:pPr algn="ctr"/>
            <a:endParaRPr lang="tr-TR" sz="36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 BERKLEY" panose="02000000000000000000" pitchFamily="2" charset="0"/>
              </a:rPr>
              <a:t>BİTİRME PROJESİ </a:t>
            </a:r>
            <a:endParaRPr lang="tr-TR" sz="3200" b="1" dirty="0" smtClean="0">
              <a:solidFill>
                <a:srgbClr val="FF0000"/>
              </a:solidFill>
              <a:latin typeface="AR BERKLEY" panose="02000000000000000000" pitchFamily="2" charset="0"/>
            </a:endParaRP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 BERKLEY" panose="02000000000000000000" pitchFamily="2" charset="0"/>
              </a:rPr>
              <a:t>POSTER HAZIRLAMA</a:t>
            </a:r>
            <a:endParaRPr lang="tr-TR" sz="3200" b="1" dirty="0" smtClean="0">
              <a:solidFill>
                <a:srgbClr val="FF0000"/>
              </a:solidFill>
              <a:latin typeface="AR BERKLEY" panose="02000000000000000000" pitchFamily="2" charset="0"/>
            </a:endParaRP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 BERKLEY" panose="02000000000000000000" pitchFamily="2" charset="0"/>
              </a:rPr>
              <a:t> VE</a:t>
            </a:r>
            <a:endParaRPr lang="tr-TR" sz="3200" b="1" dirty="0" smtClean="0">
              <a:solidFill>
                <a:srgbClr val="FF0000"/>
              </a:solidFill>
              <a:latin typeface="AR BERKLEY" panose="02000000000000000000" pitchFamily="2" charset="0"/>
            </a:endParaRP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 BERKLEY" panose="02000000000000000000" pitchFamily="2" charset="0"/>
              </a:rPr>
              <a:t>   POSTER SUNUMU</a:t>
            </a:r>
            <a:endParaRPr lang="tr-TR" sz="3200" b="1" dirty="0" smtClean="0">
              <a:solidFill>
                <a:srgbClr val="FF0000"/>
              </a:solidFill>
              <a:latin typeface="AR BERKLEY" panose="02000000000000000000" pitchFamily="2" charset="0"/>
            </a:endParaRPr>
          </a:p>
          <a:p>
            <a:pPr algn="ctr"/>
            <a:endParaRPr lang="tr-TR" sz="4400" b="1" dirty="0" smtClean="0"/>
          </a:p>
          <a:p>
            <a:pPr algn="ctr"/>
            <a:endParaRPr lang="tr-TR" sz="2000" b="1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4400" b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357290" y="1643050"/>
            <a:ext cx="7329510" cy="436424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  </a:t>
            </a:r>
            <a:r>
              <a:rPr lang="tr-TR" sz="4400" dirty="0" smtClean="0"/>
              <a:t>Yazı       % 20 </a:t>
            </a:r>
            <a:endParaRPr lang="tr-TR" sz="4400" dirty="0" smtClean="0"/>
          </a:p>
          <a:p>
            <a:endParaRPr lang="tr-TR" sz="4400" dirty="0" smtClean="0"/>
          </a:p>
          <a:p>
            <a:r>
              <a:rPr lang="tr-TR" sz="4400" dirty="0" smtClean="0"/>
              <a:t> Grafik    % 40 </a:t>
            </a:r>
            <a:endParaRPr lang="tr-TR" sz="4400" dirty="0" smtClean="0"/>
          </a:p>
          <a:p>
            <a:endParaRPr lang="tr-TR" sz="4400" dirty="0" smtClean="0"/>
          </a:p>
          <a:p>
            <a:r>
              <a:rPr lang="tr-TR" sz="4400" dirty="0" smtClean="0"/>
              <a:t> Boşluk   % 40</a:t>
            </a:r>
            <a:endParaRPr lang="tr-TR" sz="4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928926" y="274638"/>
            <a:ext cx="5757874" cy="1143000"/>
          </a:xfrm>
        </p:spPr>
        <p:txBody>
          <a:bodyPr/>
          <a:lstStyle/>
          <a:p>
            <a:r>
              <a:rPr lang="tr-TR" dirty="0" smtClean="0"/>
              <a:t>   </a:t>
            </a:r>
            <a:r>
              <a:rPr lang="tr-TR" sz="5400" dirty="0" smtClean="0"/>
              <a:t>BOYUT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altLang="tr-TR" sz="3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Poster Boyutlar</a:t>
            </a:r>
            <a:r>
              <a:rPr lang="tr-TR" altLang="en-US" sz="3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ı 70(en) X 100(boy) </a:t>
            </a:r>
            <a:endParaRPr lang="tr-TR" sz="3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endParaRPr lang="tr-TR" sz="3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tr-TR" dirty="0" smtClean="0">
                <a:sym typeface="+mn-ea"/>
              </a:rPr>
              <a:t>BOYUT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642910" y="1643051"/>
            <a:ext cx="8043890" cy="3857651"/>
          </a:xfrm>
        </p:spPr>
        <p:txBody>
          <a:bodyPr vert="horz">
            <a:noAutofit/>
          </a:bodyPr>
          <a:lstStyle/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Başlık                      </a:t>
            </a: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72-100  </a:t>
            </a: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(pt) 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Bölüm başlıkları        36-48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Metin                       24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r-TR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az                       </a:t>
            </a:r>
            <a:r>
              <a:rPr lang="tr-T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tr-T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54098"/>
          </a:xfrm>
        </p:spPr>
        <p:txBody>
          <a:bodyPr/>
          <a:lstStyle/>
          <a:p>
            <a:r>
              <a:rPr lang="tr-TR" dirty="0" smtClean="0"/>
              <a:t>FONT BÜYÜKLÜĞÜ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000660"/>
          </a:xfrm>
        </p:spPr>
        <p:txBody>
          <a:bodyPr vert="horz">
            <a:normAutofit/>
          </a:bodyPr>
          <a:lstStyle/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Yazı bölümünden kısa boşluklarla ayrılmalı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metre uzaklıktan görülebilmeli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Renk kullanılacaksa en fazla 2-3 renk kullanılmalı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 grupları farklı renkte olabilir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Etrafında çerçeve olabilir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Anlaşılır olmalı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İyi kalitede basılmalı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 ile ilişkili olmalı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286116" y="285728"/>
            <a:ext cx="5857884" cy="1143000"/>
          </a:xfrm>
        </p:spPr>
        <p:txBody>
          <a:bodyPr/>
          <a:lstStyle/>
          <a:p>
            <a:r>
              <a:rPr lang="tr-TR" dirty="0" smtClean="0"/>
              <a:t>GRAFİK</a:t>
            </a:r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429684" cy="5072098"/>
          </a:xfrm>
        </p:spPr>
        <p:txBody>
          <a:bodyPr vert="horz">
            <a:normAutofit/>
          </a:bodyPr>
          <a:lstStyle/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Postere katkısı olmayan tablolardan kaçınılmalı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Metindeki veriler tekrarlanmamalı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Kendine ait başlığı olmalı ve tablo içeriğini kısaca yansıtmalı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Kısaltmadan kaçınılmalı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Kullanılan her türlü sembolün açıklaması verilmeli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İstatistiksel yönden anlamlı olan sonuçlar koyu olarak yazılabilir veya zemin renginin tonu değiştirilebilir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r-TR" dirty="0" smtClean="0"/>
              <a:t>                  TABLO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 vert="horz">
            <a:normAutofit/>
          </a:bodyPr>
          <a:lstStyle/>
          <a:p>
            <a:pPr>
              <a:buNone/>
            </a:pP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Özette; 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Başlık 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Amaç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Materyal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tr-TR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Sonuç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Anahtar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kelimeler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Özet </a:t>
            </a:r>
            <a: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Formatı Hangi Bölümlerden Oluşur?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 vert="horz">
            <a:normAutofit/>
          </a:bodyPr>
          <a:lstStyle/>
          <a:p>
            <a:pPr lvl="0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Çalışmaya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uygun,  araştırmayı doğru tanımlayan bir başlık yazılmalıdır.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adı,yazarlar,çalıştıkları kuruluşlar, poster numarasına yer verilebilir.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Başlık tek parça halinde olmalı,çalışmanın içeriğini yansıtmalı, ilgi çekici çarpıcı olmalıdır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Başlığın altında öğrenci isimlerinden sonra danışman öğretim üyesi ismi yazılmalıdır.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68958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Başlık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bölümde konuyla ilgili bir giriş yapılmalı (konu nedir, önemi vb.) ,  ardından net bir şekilde araştırmanın amacı yazılmalıdır. (Bu çalışmanın amacı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…..…….dır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Ya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çalışmada…….…Amaçlanmıştır. vb…)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Yaklaşık 200 kelime ayırmalıyız.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/>
              <a:buNone/>
            </a:pP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Amaç </a:t>
            </a:r>
            <a: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(Giriş)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318728" cy="4137323"/>
          </a:xfrm>
        </p:spPr>
        <p:txBody>
          <a:bodyPr vert="horz">
            <a:normAutofit/>
          </a:bodyPr>
          <a:lstStyle/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bölümde, araştırma verilerinin nasıl toplandığı, veri toplama araçları,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hangi değişkenlerin araştırıldığı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Kullanılan bilgisayar programı ve kullanılan istatistiksel yöntemler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dizaynı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Kullanılan materyaller belirtilmeli.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 kelime veya altında olmalıdır.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Materyal </a:t>
            </a:r>
            <a: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tr-TR" sz="37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3429024"/>
          </a:xfrm>
        </p:spPr>
        <p:txBody>
          <a:bodyPr vert="horz">
            <a:normAutofit/>
          </a:bodyPr>
          <a:lstStyle/>
          <a:p>
            <a:pPr algn="just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Çalışmada elde edilen bulgular uygun bir sıra içerisinde düz yazı ile anlatılmalıdır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Gereksiz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 ile poster anlam karmaşasına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boğulmamalıdır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Veriler hem tablo hem metin halinde verilmemelidir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biri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seçilmelidir.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Bulgular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38576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Duvar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gibi zeminlere asılmak üzere basılan büyükçe afiş veya fotoğraflara </a:t>
            </a:r>
            <a:r>
              <a:rPr lang="tr-TR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denir. Posterlerde metin ve görsellik bir arada iletilir. </a:t>
            </a:r>
            <a:b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Poster, ikinci bir anlam olarak bilimsel toplantılarda asılan bildirilerdir. Bu bildiriler </a:t>
            </a:r>
            <a:r>
              <a:rPr lang="tr-TR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IMRAD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(bilimsel makalenin yazım tekniği) kurallarına uygun ve toplantının özeti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şeklindedir. 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Poster </a:t>
            </a:r>
            <a:r>
              <a:rPr lang="tr-TR" sz="3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Nedir?</a:t>
            </a:r>
            <a:br>
              <a:rPr lang="tr-TR" sz="3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4137323"/>
          </a:xfrm>
        </p:spPr>
        <p:txBody>
          <a:bodyPr vert="horz">
            <a:normAutofit/>
          </a:bodyPr>
          <a:lstStyle/>
          <a:p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Araştırmadan elde edilen önemli sonuçlar ve buna dayanarak yapılan çıkarımlar/öneriler belirtilmelidir.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3116"/>
            <a:ext cx="8372476" cy="2000264"/>
          </a:xfrm>
        </p:spPr>
        <p:txBody>
          <a:bodyPr vert="horz">
            <a:normAutofit fontScale="92500" lnSpcReduction="20000"/>
          </a:bodyPr>
          <a:lstStyle/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Gerek görülürse en temel kaynaklar verilebilir)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fazla 10 kaynak yazı içindeki sıraya eklenir.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Araştırmayı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iyi tanımlayan 3 – 5 anahtar kelime yazılmalıdır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 olarak </a:t>
            </a:r>
            <a:r>
              <a:rPr lang="tr-TR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iletişim bilgileri verilir.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92088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Kaynaklar  ve    Anahtar Kelimeler</a:t>
            </a: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56792"/>
            <a:ext cx="8229600" cy="4301100"/>
          </a:xfrm>
        </p:spPr>
        <p:txBody>
          <a:bodyPr vert="horz">
            <a:normAutofit/>
          </a:bodyPr>
          <a:lstStyle/>
          <a:p>
            <a:pPr fontAlgn="base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Sunum için iyi hazırlanmalı ve defalarca tekrar edilmeli.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Konuya </a:t>
            </a:r>
            <a:r>
              <a:rPr lang="tr-TR" sz="2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hakim olmak gerekir.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 dinleyici önemsenip etkili bir dil kullanılmalı.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SUNUMU</a:t>
            </a: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385994" y="428604"/>
            <a:ext cx="6758006" cy="92869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Örnekleri</a:t>
            </a: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OEM\Desktop\IMG247.jp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560" y="1484784"/>
            <a:ext cx="2520280" cy="3617146"/>
          </a:xfrm>
          <a:prstGeom prst="rect">
            <a:avLst/>
          </a:prstGeom>
          <a:noFill/>
        </p:spPr>
      </p:pic>
      <p:pic>
        <p:nvPicPr>
          <p:cNvPr id="5" name="Picture 2" descr="C:\Users\OEM\Desktop\tudav_yunuslari_korumak_karadeni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484784"/>
            <a:ext cx="2592288" cy="3554854"/>
          </a:xfrm>
          <a:prstGeom prst="rect">
            <a:avLst/>
          </a:prstGeom>
          <a:noFill/>
        </p:spPr>
      </p:pic>
      <p:pic>
        <p:nvPicPr>
          <p:cNvPr id="1027" name="Picture 3" descr="C:\Users\OEM\Desktop\ornekpos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484784"/>
            <a:ext cx="2448272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715436" cy="5000660"/>
          </a:xfrm>
        </p:spPr>
        <p:txBody>
          <a:bodyPr>
            <a:noAutofit/>
          </a:bodyPr>
          <a:lstStyle/>
          <a:p>
            <a:pPr lvl="0" fontAlgn="base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Posterler görsel bir iletişim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aracıdır.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İletmek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istediğiniz düşünceyi etkili bir şekilde geniş kitleye 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ulaştırabilen ve günümüzde </a:t>
            </a:r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kullanılan en önemli bilgi kaynağıdır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Posterler çalışmalarınızın reklamı niteliğindedir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Dikkat çekici, uyumlu ve düzenli başarılı bir çalışma ile ifade ettiğiniz konuyu etkili bir şekilde alıcıya doğrudan ulaştırmanızı sağlamanızda yardımcı olur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Posterler iyi birer materyal aracıdır</a:t>
            </a: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Posterler fikirlerinizin net bir mesaj ile okuyucuya yansıyan halini oluşturur.</a:t>
            </a:r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85728"/>
            <a:ext cx="7859216" cy="928694"/>
          </a:xfrm>
        </p:spPr>
        <p:txBody>
          <a:bodyPr>
            <a:normAutofit fontScale="90000"/>
          </a:bodyPr>
          <a:lstStyle/>
          <a:p>
            <a:b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Önemi</a:t>
            </a:r>
            <a:b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71546"/>
            <a:ext cx="8358246" cy="5357850"/>
          </a:xfrm>
        </p:spPr>
        <p:txBody>
          <a:bodyPr>
            <a:noAutofit/>
          </a:bodyPr>
          <a:lstStyle/>
          <a:p>
            <a:r>
              <a:rPr lang="tr-TR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hazırlama programları : 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Microsoft Publisher, Word, PowerPoint, </a:t>
            </a:r>
            <a:r>
              <a:rPr lang="tr-T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Adobe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Acrobat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Yazım dili </a:t>
            </a:r>
            <a:r>
              <a:rPr lang="tr-TR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Türkçe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olacaktır. Yazı büyüklüğü başlık için 100+ </a:t>
            </a:r>
            <a:r>
              <a:rPr lang="tr-T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.,alt başlık için 36+,yazılar için ise 24+ </a:t>
            </a:r>
            <a:r>
              <a:rPr lang="tr-T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olmalıdır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800 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kelimeyi aşmamalıdır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Ofis ortamında </a:t>
            </a:r>
            <a:r>
              <a:rPr lang="tr-T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Times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 Roman 12 punto olarak hazırlanmalıdır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Sayfa yapısı 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ayarlanmalı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Dosya sık sık 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kaydedilmeli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Mutlaka yedeği olmalı :</a:t>
            </a:r>
            <a:r>
              <a:rPr lang="tr-T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Flash</a:t>
            </a:r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bellek ,Yazılı 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kopya</a:t>
            </a:r>
            <a:r>
              <a:rPr lang="tr-T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tr-TR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buNone/>
            </a:pPr>
            <a:r>
              <a:rPr lang="tr-T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buNone/>
            </a:pP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buNone/>
            </a:pPr>
            <a:r>
              <a:rPr lang="tr-T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br>
              <a:rPr lang="tr-TR" sz="3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 </a:t>
            </a:r>
            <a:r>
              <a:rPr lang="tr-TR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nasıl hazırlanmalı ?</a:t>
            </a:r>
            <a:br>
              <a:rPr lang="tr-TR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4251928"/>
          </a:xfrm>
        </p:spPr>
        <p:txBody>
          <a:bodyPr vert="horz">
            <a:noAutofit/>
          </a:bodyPr>
          <a:lstStyle/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Arka zemin ,açık renkte beyaz gri tonlarında kullanılmalıdır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Zeminde karışık renklerin ve resimlerin kullanılmaması önemlidir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Yaptığınız poster  en az 2-3 metre uzaktan rahatça okunabilmelidir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Net bir mesajı ifade 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etmeli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Görsel açıdan zengin 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olmalı</a:t>
            </a: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Resmin çözünürlük kalitesi iyi olmalıdır</a:t>
            </a:r>
            <a:r>
              <a:rPr lang="tr-TR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r-T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2413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Görünüm</a:t>
            </a:r>
            <a:br>
              <a:rPr lang="tr-TR" sz="3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Posteriniz kısa ve öz olmalıdır. Çalışmalarınız özet şeklinde kapsaması yeterlidir. Uzun olursa katılımcıların dikkatini dağıtabilir.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Yazı karakterinizi klasik sıradan seçmeyin .Klasik  yazı tipleri yerine daha dikkat çekici yazı tipleri kullanabilirsiniz .Fakat bu yazı tipleri okumayı zorlaştırmamalı.  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Sıralama yukarıdan aşağıya kolonlar halinde olmalıdır,kolonlar arasında boşluklar bırakılmalıdır.</a:t>
            </a:r>
            <a:endParaRPr lang="tr-T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r-T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Görünüm</a:t>
            </a:r>
            <a:br>
              <a:rPr lang="tr-TR" sz="3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r-TR" sz="3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007183"/>
          </a:xfrm>
        </p:spPr>
        <p:txBody>
          <a:bodyPr/>
          <a:lstStyle/>
          <a:p>
            <a:r>
              <a:rPr lang="tr-TR" dirty="0" smtClean="0"/>
              <a:t>Yukarıdan aşağıya kolonlar halinde</a:t>
            </a:r>
            <a:endParaRPr lang="tr-TR" dirty="0" smtClean="0"/>
          </a:p>
          <a:p>
            <a:r>
              <a:rPr lang="tr-TR" dirty="0" smtClean="0"/>
              <a:t>Kolonlar arasında boşluk bırakılmalı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511156"/>
          </a:xfrm>
        </p:spPr>
        <p:txBody>
          <a:bodyPr>
            <a:noAutofit/>
          </a:bodyPr>
          <a:lstStyle/>
          <a:p>
            <a:r>
              <a:rPr lang="tr-TR" sz="4000" dirty="0" smtClean="0"/>
              <a:t>SIRALAMA</a:t>
            </a:r>
            <a:endParaRPr lang="tr-TR" sz="4000" dirty="0"/>
          </a:p>
        </p:txBody>
      </p:sp>
      <p:sp>
        <p:nvSpPr>
          <p:cNvPr id="4" name="3 Aşağı Ok"/>
          <p:cNvSpPr/>
          <p:nvPr/>
        </p:nvSpPr>
        <p:spPr>
          <a:xfrm>
            <a:off x="1357290" y="3000372"/>
            <a:ext cx="1000132" cy="2786082"/>
          </a:xfrm>
          <a:prstGeom prst="downArrow">
            <a:avLst>
              <a:gd name="adj1" fmla="val 50000"/>
              <a:gd name="adj2" fmla="val 5138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800"/>
          </a:p>
        </p:txBody>
      </p:sp>
      <p:sp>
        <p:nvSpPr>
          <p:cNvPr id="5" name="4 Sağ Ok"/>
          <p:cNvSpPr/>
          <p:nvPr/>
        </p:nvSpPr>
        <p:spPr>
          <a:xfrm>
            <a:off x="2428860" y="2786058"/>
            <a:ext cx="1785950" cy="92869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4286248" y="3000372"/>
            <a:ext cx="1071570" cy="27860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800"/>
          </a:p>
        </p:txBody>
      </p:sp>
      <p:sp>
        <p:nvSpPr>
          <p:cNvPr id="7" name="6 Aşağı Ok"/>
          <p:cNvSpPr/>
          <p:nvPr/>
        </p:nvSpPr>
        <p:spPr>
          <a:xfrm>
            <a:off x="7215206" y="3000372"/>
            <a:ext cx="1000132" cy="2786082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5429256" y="2786058"/>
            <a:ext cx="1714512" cy="91326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r-TR" dirty="0" smtClean="0"/>
              <a:t>        POSTER GÖRÜNÜMÜ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428596" y="2500306"/>
            <a:ext cx="1500198" cy="242889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GİRİŞ</a:t>
            </a:r>
            <a:endParaRPr lang="tr-TR" sz="1600" b="1" dirty="0"/>
          </a:p>
        </p:txBody>
      </p:sp>
      <p:sp>
        <p:nvSpPr>
          <p:cNvPr id="5" name="4 Dikdörtgen"/>
          <p:cNvSpPr/>
          <p:nvPr/>
        </p:nvSpPr>
        <p:spPr>
          <a:xfrm>
            <a:off x="2357422" y="2500306"/>
            <a:ext cx="1500198" cy="242889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METOD</a:t>
            </a:r>
            <a:endParaRPr lang="tr-TR" sz="1600" b="1" dirty="0"/>
          </a:p>
        </p:txBody>
      </p:sp>
      <p:sp>
        <p:nvSpPr>
          <p:cNvPr id="6" name="5 Dikdörtgen"/>
          <p:cNvSpPr/>
          <p:nvPr/>
        </p:nvSpPr>
        <p:spPr>
          <a:xfrm>
            <a:off x="4214810" y="2500306"/>
            <a:ext cx="2214578" cy="24480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4214810" y="2643182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BULGULAR</a:t>
            </a:r>
            <a:endParaRPr lang="tr-TR" sz="1600" b="1" dirty="0"/>
          </a:p>
        </p:txBody>
      </p:sp>
      <p:graphicFrame>
        <p:nvGraphicFramePr>
          <p:cNvPr id="8" name="7 Grafik"/>
          <p:cNvGraphicFramePr/>
          <p:nvPr/>
        </p:nvGraphicFramePr>
        <p:xfrm>
          <a:off x="4357686" y="2928934"/>
          <a:ext cx="2000264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" name="10 Dikdörtgen"/>
          <p:cNvSpPr/>
          <p:nvPr/>
        </p:nvSpPr>
        <p:spPr>
          <a:xfrm>
            <a:off x="6929454" y="2500306"/>
            <a:ext cx="1643074" cy="242889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SONUÇ</a:t>
            </a:r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graphicFrame>
        <p:nvGraphicFramePr>
          <p:cNvPr id="12" name="11 Grafik"/>
          <p:cNvGraphicFramePr/>
          <p:nvPr/>
        </p:nvGraphicFramePr>
        <p:xfrm flipH="1">
          <a:off x="7358081" y="3286124"/>
          <a:ext cx="45719" cy="142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14 Dikdörtgen"/>
          <p:cNvSpPr/>
          <p:nvPr/>
        </p:nvSpPr>
        <p:spPr>
          <a:xfrm>
            <a:off x="3286116" y="1071546"/>
            <a:ext cx="221457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BAŞLIK</a:t>
            </a:r>
            <a:r>
              <a:rPr lang="tr-TR" dirty="0" smtClean="0"/>
              <a:t> YAZARLAR</a:t>
            </a:r>
            <a:endParaRPr lang="tr-TR" dirty="0"/>
          </a:p>
        </p:txBody>
      </p:sp>
      <p:graphicFrame>
        <p:nvGraphicFramePr>
          <p:cNvPr id="17" name="4 Grafik"/>
          <p:cNvGraphicFramePr/>
          <p:nvPr/>
        </p:nvGraphicFramePr>
        <p:xfrm>
          <a:off x="4283968" y="3140968"/>
          <a:ext cx="2088232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4793</Words>
  <Application>WPS Presentation</Application>
  <PresentationFormat>On-screen Show (4:3)</PresentationFormat>
  <Paragraphs>186</Paragraphs>
  <Slides>22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SimSun</vt:lpstr>
      <vt:lpstr>Wingdings</vt:lpstr>
      <vt:lpstr>Wingdings 3</vt:lpstr>
      <vt:lpstr>Symbol</vt:lpstr>
      <vt:lpstr>Verdana</vt:lpstr>
      <vt:lpstr>Wingdings 2</vt:lpstr>
      <vt:lpstr>Wingdings</vt:lpstr>
      <vt:lpstr>AR BERKLEY</vt:lpstr>
      <vt:lpstr>Verdana</vt:lpstr>
      <vt:lpstr>Tahoma</vt:lpstr>
      <vt:lpstr>Lucida Sans Unicode</vt:lpstr>
      <vt:lpstr>Microsoft YaHei</vt:lpstr>
      <vt:lpstr>Arial Unicode MS</vt:lpstr>
      <vt:lpstr>Calibri</vt:lpstr>
      <vt:lpstr>Adobe Garamond Pro Bold</vt:lpstr>
      <vt:lpstr>Segoe Print</vt:lpstr>
      <vt:lpstr>Kalabalık</vt:lpstr>
      <vt:lpstr> 	</vt:lpstr>
      <vt:lpstr>     Poster Nedir? </vt:lpstr>
      <vt:lpstr>Poster Örnekleri </vt:lpstr>
      <vt:lpstr>  Önemi  </vt:lpstr>
      <vt:lpstr> Bir Poster nasıl hazırlanmalı ? </vt:lpstr>
      <vt:lpstr>Görünüm </vt:lpstr>
      <vt:lpstr> Görünüm </vt:lpstr>
      <vt:lpstr>SIRALAMA</vt:lpstr>
      <vt:lpstr>        POSTER GÖRÜNÜMÜ</vt:lpstr>
      <vt:lpstr>   BOYUT</vt:lpstr>
      <vt:lpstr>PowerPoint 演示文稿</vt:lpstr>
      <vt:lpstr>FONT BÜYÜKLÜĞÜ</vt:lpstr>
      <vt:lpstr>GRAFİK</vt:lpstr>
      <vt:lpstr>                  TABLO</vt:lpstr>
      <vt:lpstr> Özet Formatı Hangi Bölümlerden Oluşur? </vt:lpstr>
      <vt:lpstr> Başlık </vt:lpstr>
      <vt:lpstr> Amaç (Giriş) </vt:lpstr>
      <vt:lpstr> Materyal ve Metod </vt:lpstr>
      <vt:lpstr> Bulgular </vt:lpstr>
      <vt:lpstr> Sonuç </vt:lpstr>
      <vt:lpstr>  Kaynaklar  ve    Anahtar Kelimeler  </vt:lpstr>
      <vt:lpstr> POSTER SUNUMU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HAZIRLAMA  VE  POSTER SUNUMU</dc:title>
  <dc:creator>OEM</dc:creator>
  <cp:lastModifiedBy>tantun</cp:lastModifiedBy>
  <cp:revision>92</cp:revision>
  <dcterms:created xsi:type="dcterms:W3CDTF">2015-10-27T11:45:00Z</dcterms:created>
  <dcterms:modified xsi:type="dcterms:W3CDTF">2024-05-31T08:37:47Z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812DE6F0A7BD458A9477E8D159BB20F0_12</vt:lpwstr>
  </property>
  <property fmtid="{D5CDD505-2E9C-101B-9397-08002B2CF9AE}" pid="3" name="KSOProductBuildVer">
    <vt:lpwstr>1033-12.2.0.13472</vt:lpwstr>
  </property>
</Properties>
</file>